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60" r:id="rId3"/>
    <p:sldId id="285" r:id="rId4"/>
    <p:sldId id="308" r:id="rId5"/>
    <p:sldId id="309" r:id="rId6"/>
    <p:sldId id="272" r:id="rId7"/>
    <p:sldId id="258" r:id="rId8"/>
    <p:sldId id="302" r:id="rId9"/>
    <p:sldId id="303" r:id="rId10"/>
    <p:sldId id="304" r:id="rId11"/>
    <p:sldId id="295" r:id="rId12"/>
    <p:sldId id="298" r:id="rId13"/>
    <p:sldId id="264" r:id="rId14"/>
    <p:sldId id="300" r:id="rId15"/>
    <p:sldId id="296" r:id="rId16"/>
    <p:sldId id="273" r:id="rId17"/>
    <p:sldId id="265" r:id="rId18"/>
    <p:sldId id="279" r:id="rId19"/>
  </p:sldIdLst>
  <p:sldSz cx="9144000" cy="5143500" type="screen16x9"/>
  <p:notesSz cx="6858000" cy="9144000"/>
  <p:embeddedFontLst>
    <p:embeddedFont>
      <p:font typeface="Damion" panose="020B0604020202020204" charset="0"/>
      <p:regular r:id="rId21"/>
    </p:embeddedFont>
    <p:embeddedFont>
      <p:font typeface="Inria Sans" panose="020B0604020202020204" charset="0"/>
      <p:regular r:id="rId22"/>
      <p:bold r:id="rId23"/>
      <p:italic r:id="rId24"/>
      <p:boldItalic r:id="rId25"/>
    </p:embeddedFont>
    <p:embeddedFont>
      <p:font typeface="Inria Sans Light" panose="020B060402020202020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DBCDF-92C2-4A76-BD3F-404D0EBF94CF}" v="176" dt="2022-04-21T09:38:42.803"/>
  </p1510:revLst>
</p1510:revInfo>
</file>

<file path=ppt/tableStyles.xml><?xml version="1.0" encoding="utf-8"?>
<a:tblStyleLst xmlns:a="http://schemas.openxmlformats.org/drawingml/2006/main" def="{4EF74FF8-E034-4DB7-BE06-887B1C85FB4F}">
  <a:tblStyle styleId="{4EF74FF8-E034-4DB7-BE06-887B1C85FB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6136F5-39C5-4167-BACB-785AFB5643D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699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90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803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049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06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64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11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29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2400"/>
            <a:ext cx="9144000" cy="485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855300" y="1201550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3414200" y="1201550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5973099" y="1201550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algn="r" rtl="0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de-DE" sz="5400" b="1" dirty="0">
                <a:latin typeface="Montserrat" panose="00000500000000000000" pitchFamily="50" charset="0"/>
              </a:rPr>
              <a:t>LGBTQ+ Rechte in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855299" y="1006968"/>
            <a:ext cx="797365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3600" dirty="0">
                <a:sym typeface="Inria Sans"/>
              </a:rPr>
              <a:t>🔑</a:t>
            </a:r>
            <a:r>
              <a:rPr lang="en" dirty="0">
                <a:solidFill>
                  <a:schemeClr val="bg2"/>
                </a:solidFill>
                <a:latin typeface="Montserrat" panose="00000500000000000000" pitchFamily="50" charset="0"/>
                <a:sym typeface="Inria Sans"/>
              </a:rPr>
              <a:t>- </a:t>
            </a:r>
            <a:r>
              <a:rPr lang="de-DE" dirty="0" err="1">
                <a:solidFill>
                  <a:schemeClr val="bg2"/>
                </a:solidFill>
                <a:latin typeface="Montserrat" panose="00000500000000000000" pitchFamily="50" charset="0"/>
              </a:rPr>
              <a:t>facts</a:t>
            </a:r>
            <a:r>
              <a:rPr lang="de-DE" dirty="0">
                <a:solidFill>
                  <a:schemeClr val="bg2"/>
                </a:solidFill>
                <a:latin typeface="Montserrat" panose="00000500000000000000" pitchFamily="50" charset="0"/>
              </a:rPr>
              <a:t>: Deutschland und Nachbarländer</a:t>
            </a: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855300" y="1555014"/>
            <a:ext cx="7433400" cy="25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sz="2000" dirty="0"/>
              <a:t>Schweden </a:t>
            </a:r>
            <a:r>
              <a:rPr lang="de-DE" sz="2000" b="1" dirty="0"/>
              <a:t>1972:</a:t>
            </a:r>
            <a:r>
              <a:rPr lang="de-DE" sz="2000" dirty="0"/>
              <a:t> Möglichkeit Geschlecht chirurgisch zu ändern &amp; kostenlose Hormonersatztherapie</a:t>
            </a:r>
          </a:p>
          <a:p>
            <a:pPr lvl="0"/>
            <a:r>
              <a:rPr lang="de-DE" sz="2000" dirty="0"/>
              <a:t>Dänemark </a:t>
            </a:r>
            <a:r>
              <a:rPr lang="de-DE" sz="2000" b="1" dirty="0"/>
              <a:t>1989: </a:t>
            </a:r>
            <a:r>
              <a:rPr lang="de-DE" sz="2000" dirty="0"/>
              <a:t>Partnerschaften</a:t>
            </a:r>
            <a:r>
              <a:rPr lang="de-DE" sz="2000" b="1" dirty="0"/>
              <a:t> </a:t>
            </a:r>
            <a:r>
              <a:rPr lang="de-DE" sz="2000" dirty="0"/>
              <a:t>für gleichgeschlechtliche Paare </a:t>
            </a:r>
          </a:p>
          <a:p>
            <a:pPr lvl="0"/>
            <a:r>
              <a:rPr lang="de-DE" sz="2000" dirty="0"/>
              <a:t>Niederlande </a:t>
            </a:r>
            <a:r>
              <a:rPr lang="de-DE" sz="2000" b="1" dirty="0"/>
              <a:t>2001: </a:t>
            </a:r>
            <a:r>
              <a:rPr lang="de-DE" sz="2000" dirty="0"/>
              <a:t>Zivilehe für gleichgeschlechtliche Paare; 18 weitere Staaten folgten</a:t>
            </a:r>
          </a:p>
          <a:p>
            <a:pPr lvl="0"/>
            <a:endParaRPr lang="de-DE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95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2764200" y="1406550"/>
            <a:ext cx="3615600" cy="116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6"/>
                </a:solidFill>
                <a:latin typeface="Montserrat" panose="00000500000000000000" pitchFamily="50" charset="0"/>
              </a:rPr>
              <a:t>Die Gegenwart</a:t>
            </a:r>
            <a:endParaRPr sz="3600" dirty="0">
              <a:solidFill>
                <a:schemeClr val="accent6"/>
              </a:solidFill>
              <a:latin typeface="Montserrat" panose="00000500000000000000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3016500" y="2668775"/>
            <a:ext cx="3111000" cy="8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</a:pPr>
            <a:r>
              <a:rPr lang="de-DE" sz="2000" dirty="0"/>
              <a:t>Rainbow Europe – Jahresbericht 2021</a:t>
            </a:r>
          </a:p>
        </p:txBody>
      </p:sp>
    </p:spTree>
    <p:extLst>
      <p:ext uri="{BB962C8B-B14F-4D97-AF65-F5344CB8AC3E}">
        <p14:creationId xmlns:p14="http://schemas.microsoft.com/office/powerpoint/2010/main" val="41060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72F2FF-6B6D-4E17-85FD-4206E58F1E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12</a:t>
            </a:fld>
            <a:endParaRPr lang="de-DE"/>
          </a:p>
        </p:txBody>
      </p:sp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5AB018E9-AA24-424E-B662-05F7681B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3" b="4687"/>
          <a:stretch/>
        </p:blipFill>
        <p:spPr>
          <a:xfrm>
            <a:off x="366731" y="-686"/>
            <a:ext cx="8410538" cy="51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55299" y="607400"/>
            <a:ext cx="7712397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2400" dirty="0">
                <a:latin typeface="Montserrat" panose="00000500000000000000" pitchFamily="50" charset="0"/>
              </a:rPr>
              <a:t>Rechtliche, politische und soziale Entwicklungen</a:t>
            </a:r>
            <a:endParaRPr sz="2400" dirty="0">
              <a:latin typeface="Montserrat" panose="00000500000000000000" pitchFamily="50" charset="0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855300" y="1409018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de-DE" b="1" dirty="0">
                <a:highlight>
                  <a:schemeClr val="accent4"/>
                </a:highlight>
              </a:rPr>
              <a:t>ASYL</a:t>
            </a:r>
            <a:r>
              <a:rPr lang="de-DE" dirty="0"/>
              <a:t> </a:t>
            </a:r>
          </a:p>
          <a:p>
            <a:pPr marL="0" lvl="0" indent="0">
              <a:buNone/>
            </a:pPr>
            <a:r>
              <a:rPr lang="de-DE" sz="1400" dirty="0"/>
              <a:t>Entwicklung Schulungsmodul zu SOGIESC + Veröffentlichung eines aktualisierten Forschungsleitfaden zu LGBTIQ-Personen + EU Blue Card Richtlinie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2"/>
          </p:nvPr>
        </p:nvSpPr>
        <p:spPr>
          <a:xfrm>
            <a:off x="3414200" y="1409018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de-DE" b="1" dirty="0">
                <a:solidFill>
                  <a:schemeClr val="lt1"/>
                </a:solidFill>
                <a:highlight>
                  <a:schemeClr val="accent2"/>
                </a:highlight>
              </a:rPr>
              <a:t>VOREINGENOMMENE REDE</a:t>
            </a:r>
          </a:p>
          <a:p>
            <a:pPr marL="0" lvl="0" indent="0">
              <a:buNone/>
            </a:pPr>
            <a:r>
              <a:rPr lang="de-DE" sz="1400" dirty="0"/>
              <a:t>Offizieller Start der Plattform für Opferrechte + Empfehlungen an die Kommission zur Bekämpfung von Cybergewalt</a:t>
            </a: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3"/>
          </p:nvPr>
        </p:nvSpPr>
        <p:spPr>
          <a:xfrm>
            <a:off x="5973099" y="1409018"/>
            <a:ext cx="2417866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de-DE" b="1" dirty="0">
                <a:solidFill>
                  <a:schemeClr val="lt1"/>
                </a:solidFill>
                <a:highlight>
                  <a:schemeClr val="accent6"/>
                </a:highlight>
              </a:rPr>
              <a:t>VORURTEILSMOTIVIERTE GEWALT</a:t>
            </a:r>
          </a:p>
          <a:p>
            <a:pPr marL="0" lvl="0" indent="0">
              <a:buNone/>
            </a:pPr>
            <a:r>
              <a:rPr lang="de-DE" sz="1400" dirty="0"/>
              <a:t>Initiative „Bekämpfung geschlechtsspezifischer und häuslicher Gewalt“  + Initiative „Hetze &amp; Hasskriminalität“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55299" y="607400"/>
            <a:ext cx="7712397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2400" dirty="0">
                <a:latin typeface="Montserrat" panose="00000500000000000000" pitchFamily="50" charset="0"/>
              </a:rPr>
              <a:t>Rechtliche, politische und soziale Entwicklungen</a:t>
            </a:r>
            <a:endParaRPr sz="2400" dirty="0">
              <a:latin typeface="Montserrat" panose="00000500000000000000" pitchFamily="50" charset="0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855300" y="1409018"/>
            <a:ext cx="244115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de-DE" b="1" dirty="0">
                <a:highlight>
                  <a:schemeClr val="accent4"/>
                </a:highlight>
              </a:rPr>
              <a:t>GLEICHSTELLUNG UND NICHTDISKRIMINIERUNG</a:t>
            </a:r>
          </a:p>
          <a:p>
            <a:pPr marL="0" lvl="0" indent="0">
              <a:buNone/>
            </a:pPr>
            <a:r>
              <a:rPr lang="de-DE" sz="1400" dirty="0"/>
              <a:t>Erklärung der EU zur LGBTIQ-Freiheitszone + Diskussion über die EU-Strategie zur LGBTIQ-Gleichstellung 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2"/>
          </p:nvPr>
        </p:nvSpPr>
        <p:spPr>
          <a:xfrm>
            <a:off x="3531852" y="1409018"/>
            <a:ext cx="2315700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de-DE" b="1" dirty="0">
                <a:solidFill>
                  <a:schemeClr val="lt1"/>
                </a:solidFill>
                <a:highlight>
                  <a:schemeClr val="accent2"/>
                </a:highlight>
              </a:rPr>
              <a:t>KÖRPERLICHE UNVERSEHRTHEIT</a:t>
            </a:r>
          </a:p>
          <a:p>
            <a:pPr marL="0" lvl="0" indent="0">
              <a:buNone/>
            </a:pPr>
            <a:r>
              <a:rPr lang="de-DE" sz="1400" dirty="0"/>
              <a:t>Beginn erste EU-Studie über Intersexualität </a:t>
            </a: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3"/>
          </p:nvPr>
        </p:nvSpPr>
        <p:spPr>
          <a:xfrm>
            <a:off x="5973099" y="1409018"/>
            <a:ext cx="2417866" cy="26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de-DE" b="1" dirty="0">
                <a:solidFill>
                  <a:schemeClr val="lt1"/>
                </a:solidFill>
                <a:highlight>
                  <a:schemeClr val="accent6"/>
                </a:highlight>
              </a:rPr>
              <a:t>FAMILIE</a:t>
            </a:r>
          </a:p>
          <a:p>
            <a:pPr marL="0" lvl="0" indent="0">
              <a:buNone/>
            </a:pPr>
            <a:r>
              <a:rPr lang="de-DE" sz="1400" dirty="0"/>
              <a:t>Vorbereitung Rechtsvorschriften zur EU-weiten Anerkennung der gleichgeschlechtlichen Elternschaft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0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2764200" y="1263615"/>
            <a:ext cx="3615600" cy="116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/>
                </a:solidFill>
                <a:latin typeface="Montserrat" panose="00000500000000000000" pitchFamily="50" charset="0"/>
              </a:rPr>
              <a:t>Die Zukunft</a:t>
            </a:r>
            <a:endParaRPr sz="3600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3016500" y="2525840"/>
            <a:ext cx="3111000" cy="8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</a:pPr>
            <a:r>
              <a:rPr lang="de-DE" sz="2000" dirty="0"/>
              <a:t>LGBTIQ-Gleichstellungsstrategie 2020-2025</a:t>
            </a:r>
          </a:p>
        </p:txBody>
      </p:sp>
    </p:spTree>
    <p:extLst>
      <p:ext uri="{BB962C8B-B14F-4D97-AF65-F5344CB8AC3E}">
        <p14:creationId xmlns:p14="http://schemas.microsoft.com/office/powerpoint/2010/main" val="241197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708117" y="607400"/>
            <a:ext cx="7727766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Montserrat" panose="00000500000000000000" pitchFamily="50" charset="0"/>
              </a:rPr>
              <a:t>Allererste LGBTIQ-Strategie der EU</a:t>
            </a: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244" name="Google Shape;244;p29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45" name="Google Shape;245;p29"/>
          <p:cNvGrpSpPr/>
          <p:nvPr/>
        </p:nvGrpSpPr>
        <p:grpSpPr>
          <a:xfrm>
            <a:off x="116886" y="2038388"/>
            <a:ext cx="3040276" cy="1388705"/>
            <a:chOff x="116886" y="2190788"/>
            <a:chExt cx="3040276" cy="1388705"/>
          </a:xfrm>
        </p:grpSpPr>
        <p:sp>
          <p:nvSpPr>
            <p:cNvPr id="246" name="Google Shape;246;p29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580539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1</a:t>
              </a:r>
              <a:endParaRPr sz="12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48" name="Google Shape;248;p29"/>
            <p:cNvSpPr txBox="1"/>
            <p:nvPr/>
          </p:nvSpPr>
          <p:spPr>
            <a:xfrm rot="18900000">
              <a:off x="547606" y="2190788"/>
              <a:ext cx="247491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Inria Sans Light" charset="0"/>
                </a:rPr>
                <a:t>Bekämpfung der Diskriminierung. von LGBTIQ-Personen</a:t>
              </a:r>
              <a:endParaRPr sz="700" dirty="0">
                <a:solidFill>
                  <a:schemeClr val="bg1"/>
                </a:solidFill>
                <a:latin typeface="Inria Sans Light" charset="0"/>
                <a:ea typeface="Inria Sans Light"/>
                <a:cs typeface="Inria Sans Light"/>
                <a:sym typeface="Inria Sans Light"/>
              </a:endParaRPr>
            </a:p>
          </p:txBody>
        </p:sp>
      </p:grpSp>
      <p:grpSp>
        <p:nvGrpSpPr>
          <p:cNvPr id="250" name="Google Shape;250;p29"/>
          <p:cNvGrpSpPr/>
          <p:nvPr/>
        </p:nvGrpSpPr>
        <p:grpSpPr>
          <a:xfrm>
            <a:off x="2027108" y="2085554"/>
            <a:ext cx="3040276" cy="1341539"/>
            <a:chOff x="2027108" y="2237954"/>
            <a:chExt cx="3040276" cy="1341539"/>
          </a:xfrm>
        </p:grpSpPr>
        <p:sp>
          <p:nvSpPr>
            <p:cNvPr id="251" name="Google Shape;251;p29"/>
            <p:cNvSpPr/>
            <p:nvPr/>
          </p:nvSpPr>
          <p:spPr>
            <a:xfrm rot="2700000">
              <a:off x="326638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2490761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2</a:t>
              </a:r>
              <a:endParaRPr sz="1200">
                <a:solidFill>
                  <a:schemeClr val="accent2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3" name="Google Shape;253;p29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Inria Sans Light" charset="0"/>
                </a:rPr>
                <a:t>Gewährleistung</a:t>
              </a:r>
              <a:r>
                <a:rPr lang="de-DE" dirty="0"/>
                <a:t> </a:t>
              </a:r>
              <a:r>
                <a:rPr lang="de-DE" sz="1200" dirty="0">
                  <a:solidFill>
                    <a:schemeClr val="bg1"/>
                  </a:solidFill>
                  <a:latin typeface="Inria Sans Light" charset="0"/>
                </a:rPr>
                <a:t>der Sicherheit von LGBTIQ-Personen</a:t>
              </a:r>
              <a:endParaRPr sz="1200" dirty="0">
                <a:solidFill>
                  <a:schemeClr val="bg1"/>
                </a:solidFill>
                <a:latin typeface="Inria Sans Light" charset="0"/>
                <a:sym typeface="Inria Sans Light"/>
              </a:endParaRPr>
            </a:p>
          </p:txBody>
        </p:sp>
      </p:grpSp>
      <p:grpSp>
        <p:nvGrpSpPr>
          <p:cNvPr id="255" name="Google Shape;255;p29"/>
          <p:cNvGrpSpPr/>
          <p:nvPr/>
        </p:nvGrpSpPr>
        <p:grpSpPr>
          <a:xfrm>
            <a:off x="3947126" y="2088104"/>
            <a:ext cx="3040276" cy="1338989"/>
            <a:chOff x="3947126" y="2240504"/>
            <a:chExt cx="3040276" cy="1338989"/>
          </a:xfrm>
        </p:grpSpPr>
        <p:sp>
          <p:nvSpPr>
            <p:cNvPr id="256" name="Google Shape;256;p29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3</a:t>
              </a:r>
              <a:endParaRPr sz="1200">
                <a:solidFill>
                  <a:schemeClr val="accent3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8" name="Google Shape;258;p29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Inria Sans Light" charset="0"/>
                </a:rPr>
                <a:t>Aufbau von Gesellschaften, die LGBTIQ einschließen</a:t>
              </a:r>
              <a:endParaRPr sz="1200" dirty="0">
                <a:solidFill>
                  <a:schemeClr val="bg1"/>
                </a:solidFill>
                <a:latin typeface="Inria Sans Light" charset="0"/>
                <a:sym typeface="Inria Sans Light"/>
              </a:endParaRPr>
            </a:p>
          </p:txBody>
        </p:sp>
      </p:grpSp>
      <p:grpSp>
        <p:nvGrpSpPr>
          <p:cNvPr id="260" name="Google Shape;260;p29"/>
          <p:cNvGrpSpPr/>
          <p:nvPr/>
        </p:nvGrpSpPr>
        <p:grpSpPr>
          <a:xfrm>
            <a:off x="5857348" y="2022139"/>
            <a:ext cx="3040276" cy="1404954"/>
            <a:chOff x="5857348" y="2174539"/>
            <a:chExt cx="3040276" cy="1404954"/>
          </a:xfrm>
        </p:grpSpPr>
        <p:sp>
          <p:nvSpPr>
            <p:cNvPr id="261" name="Google Shape;261;p29"/>
            <p:cNvSpPr/>
            <p:nvPr/>
          </p:nvSpPr>
          <p:spPr>
            <a:xfrm rot="2700000">
              <a:off x="709662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632100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4</a:t>
              </a:r>
              <a:endParaRPr sz="1200">
                <a:solidFill>
                  <a:schemeClr val="accent4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63" name="Google Shape;263;p29"/>
            <p:cNvSpPr txBox="1"/>
            <p:nvPr/>
          </p:nvSpPr>
          <p:spPr>
            <a:xfrm rot="18900000">
              <a:off x="6279601" y="2174539"/>
              <a:ext cx="252087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de-DE" sz="1200" dirty="0">
                  <a:solidFill>
                    <a:schemeClr val="bg1"/>
                  </a:solidFill>
                  <a:latin typeface="Inria Sans Light" charset="0"/>
                </a:rPr>
                <a:t>Führungsrolle bei der Forderung nach Gleichstellung von LGBTIQ in der ganzen Welt</a:t>
              </a:r>
              <a:endParaRPr sz="1200" dirty="0">
                <a:solidFill>
                  <a:schemeClr val="bg1"/>
                </a:solidFill>
                <a:latin typeface="Inria Sans Light" charset="0"/>
                <a:sym typeface="Inria Sans Ligh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832200" y="683554"/>
            <a:ext cx="3506400" cy="35061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>
                <a:alpha val="50000"/>
              </a:schemeClr>
            </a:outerShdw>
          </a:effectLst>
        </p:spPr>
      </p:pic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8" name="Google Shape;225;p27">
            <a:extLst>
              <a:ext uri="{FF2B5EF4-FFF2-40B4-BE49-F238E27FC236}">
                <a16:creationId xmlns:a16="http://schemas.microsoft.com/office/drawing/2014/main" id="{015FCE92-9D32-419C-9362-32E054756B21}"/>
              </a:ext>
            </a:extLst>
          </p:cNvPr>
          <p:cNvSpPr txBox="1">
            <a:spLocks/>
          </p:cNvSpPr>
          <p:nvPr/>
        </p:nvSpPr>
        <p:spPr>
          <a:xfrm>
            <a:off x="4763556" y="1487296"/>
            <a:ext cx="438044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r>
              <a:rPr lang="de-DE" sz="4800" dirty="0">
                <a:solidFill>
                  <a:schemeClr val="accent1"/>
                </a:solidFill>
                <a:latin typeface="Montserrat" panose="00000500000000000000" pitchFamily="50" charset="0"/>
              </a:rPr>
              <a:t>Mühe und Entwicklung</a:t>
            </a:r>
          </a:p>
        </p:txBody>
      </p:sp>
      <p:sp>
        <p:nvSpPr>
          <p:cNvPr id="9" name="Google Shape;226;p27">
            <a:extLst>
              <a:ext uri="{FF2B5EF4-FFF2-40B4-BE49-F238E27FC236}">
                <a16:creationId xmlns:a16="http://schemas.microsoft.com/office/drawing/2014/main" id="{D8EAAE7A-2695-4246-83A7-99A49380E776}"/>
              </a:ext>
            </a:extLst>
          </p:cNvPr>
          <p:cNvSpPr txBox="1">
            <a:spLocks/>
          </p:cNvSpPr>
          <p:nvPr/>
        </p:nvSpPr>
        <p:spPr>
          <a:xfrm>
            <a:off x="4763556" y="2609441"/>
            <a:ext cx="3950100" cy="50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spcAft>
                <a:spcPts val="800"/>
              </a:spcAft>
              <a:buFont typeface="Inria Sans Light"/>
              <a:buNone/>
            </a:pPr>
            <a:r>
              <a:rPr lang="de-DE" dirty="0"/>
              <a:t>Was Europa für mich bedeutet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  <a:latin typeface="Montserrat" panose="00000500000000000000" pitchFamily="50" charset="0"/>
              </a:rPr>
              <a:t>Quellen</a:t>
            </a:r>
            <a:endParaRPr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sp>
        <p:nvSpPr>
          <p:cNvPr id="326" name="Google Shape;326;p35"/>
          <p:cNvSpPr txBox="1">
            <a:spLocks noGrp="1"/>
          </p:cNvSpPr>
          <p:nvPr>
            <p:ph type="body" idx="1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http://www.ilga-europe.org/sites/default/files/2022/full_annual_review.pdf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https://www.ilga-europe.org/rainboweurope/2021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https://impakter.com/lgbtq-rights-across-europe-september/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https://ec.europa.eu/info/sites/default/files/lgbtiq_factsheet_2020-2025_de.pdf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https://unsplash.com/s/photos/lgbt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LGBT-Rechte in der Europäischen Union – Wikipedia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LGBT-Rechte in Europa – Wikipedia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Ich habe mich operieren lassen – YouTube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LGBT – Wikipedia</a:t>
            </a:r>
          </a:p>
          <a:p>
            <a:pPr marL="342900" indent="-342900"/>
            <a:endParaRPr sz="1600" dirty="0"/>
          </a:p>
        </p:txBody>
      </p:sp>
      <p:sp>
        <p:nvSpPr>
          <p:cNvPr id="327" name="Google Shape;327;p35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ubTitle" idx="4294967295"/>
          </p:nvPr>
        </p:nvSpPr>
        <p:spPr>
          <a:xfrm>
            <a:off x="3453170" y="1991850"/>
            <a:ext cx="51282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/>
              <a:t>Habt ihr euch schon einmal mit dem Thema beschäftigt oder Berührungspunkte damit gehabt?</a:t>
            </a:r>
            <a:endParaRPr sz="2000" dirty="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/>
          <a:srcRect/>
          <a:stretch/>
        </p:blipFill>
        <p:spPr>
          <a:xfrm>
            <a:off x="701973" y="705975"/>
            <a:ext cx="2509200" cy="2507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7" name="Google Shape;318;p34">
            <a:extLst>
              <a:ext uri="{FF2B5EF4-FFF2-40B4-BE49-F238E27FC236}">
                <a16:creationId xmlns:a16="http://schemas.microsoft.com/office/drawing/2014/main" id="{98F4BFFB-54DF-4704-9A5F-A4133EA9BFFB}"/>
              </a:ext>
            </a:extLst>
          </p:cNvPr>
          <p:cNvSpPr txBox="1">
            <a:spLocks/>
          </p:cNvSpPr>
          <p:nvPr/>
        </p:nvSpPr>
        <p:spPr>
          <a:xfrm>
            <a:off x="3436825" y="705075"/>
            <a:ext cx="5128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r>
              <a:rPr lang="de-DE" sz="9600" dirty="0">
                <a:solidFill>
                  <a:schemeClr val="accent1"/>
                </a:solidFill>
              </a:rPr>
              <a:t>H</a:t>
            </a:r>
            <a:r>
              <a:rPr lang="de-DE" sz="9600" dirty="0">
                <a:solidFill>
                  <a:schemeClr val="accent2"/>
                </a:solidFill>
              </a:rPr>
              <a:t>a</a:t>
            </a:r>
            <a:r>
              <a:rPr lang="de-DE" sz="9600" dirty="0">
                <a:solidFill>
                  <a:schemeClr val="accent3"/>
                </a:solidFill>
              </a:rPr>
              <a:t>l</a:t>
            </a:r>
            <a:r>
              <a:rPr lang="de-DE" sz="9600" dirty="0">
                <a:solidFill>
                  <a:schemeClr val="accent4"/>
                </a:solidFill>
              </a:rPr>
              <a:t>l</a:t>
            </a:r>
            <a:r>
              <a:rPr lang="de-DE" sz="9600" dirty="0">
                <a:solidFill>
                  <a:schemeClr val="accent5"/>
                </a:solidFill>
              </a:rPr>
              <a:t>o</a:t>
            </a:r>
            <a:r>
              <a:rPr lang="de-DE" sz="9600" dirty="0">
                <a:solidFill>
                  <a:srgbClr val="C27BA0"/>
                </a:solidFill>
              </a:rPr>
              <a:t>!</a:t>
            </a:r>
          </a:p>
        </p:txBody>
      </p:sp>
      <p:sp>
        <p:nvSpPr>
          <p:cNvPr id="58" name="Google Shape;88;p16">
            <a:extLst>
              <a:ext uri="{FF2B5EF4-FFF2-40B4-BE49-F238E27FC236}">
                <a16:creationId xmlns:a16="http://schemas.microsoft.com/office/drawing/2014/main" id="{D2E6266F-5BA9-4984-9184-E0D8AD68A9BC}"/>
              </a:ext>
            </a:extLst>
          </p:cNvPr>
          <p:cNvSpPr txBox="1">
            <a:spLocks/>
          </p:cNvSpPr>
          <p:nvPr/>
        </p:nvSpPr>
        <p:spPr>
          <a:xfrm>
            <a:off x="3436825" y="1668075"/>
            <a:ext cx="512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buFont typeface="Inria Sans Light"/>
              <a:buNone/>
            </a:pPr>
            <a:r>
              <a:rPr lang="de-DE" sz="2000" b="1" dirty="0"/>
              <a:t>Unsere Frage an euch: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1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  <a:latin typeface="Montserrat" panose="00000500000000000000" pitchFamily="50" charset="0"/>
              </a:rPr>
              <a:t>LGBT ist die Abkürzung für:</a:t>
            </a:r>
            <a:endParaRPr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sldNum" idx="12"/>
          </p:nvPr>
        </p:nvSpPr>
        <p:spPr>
          <a:xfrm>
            <a:off x="8480584" y="4744875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3</a:t>
            </a:fld>
            <a:endParaRPr>
              <a:solidFill>
                <a:schemeClr val="accent6"/>
              </a:solidFill>
            </a:endParaRPr>
          </a:p>
        </p:txBody>
      </p:sp>
      <p:sp>
        <p:nvSpPr>
          <p:cNvPr id="430" name="Google Shape;430;p41"/>
          <p:cNvSpPr/>
          <p:nvPr/>
        </p:nvSpPr>
        <p:spPr>
          <a:xfrm>
            <a:off x="839425" y="1144950"/>
            <a:ext cx="3664800" cy="138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LESBIAN</a:t>
            </a:r>
            <a:endParaRPr sz="2000" b="1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1" name="Google Shape;431;p41"/>
          <p:cNvSpPr/>
          <p:nvPr/>
        </p:nvSpPr>
        <p:spPr>
          <a:xfrm>
            <a:off x="4655876" y="1144950"/>
            <a:ext cx="3664800" cy="138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GAY</a:t>
            </a:r>
            <a:endParaRPr sz="2000" b="1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2" name="Google Shape;432;p41"/>
          <p:cNvSpPr/>
          <p:nvPr/>
        </p:nvSpPr>
        <p:spPr>
          <a:xfrm>
            <a:off x="839425" y="2677082"/>
            <a:ext cx="3664800" cy="138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BISEXUAL</a:t>
            </a:r>
            <a:endParaRPr sz="2000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3" name="Google Shape;433;p41"/>
          <p:cNvSpPr/>
          <p:nvPr/>
        </p:nvSpPr>
        <p:spPr>
          <a:xfrm>
            <a:off x="4655876" y="2677082"/>
            <a:ext cx="3664800" cy="138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TRANSGENDER</a:t>
            </a:r>
            <a:endParaRPr sz="2000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4" name="Google Shape;434;p41"/>
          <p:cNvSpPr/>
          <p:nvPr/>
        </p:nvSpPr>
        <p:spPr>
          <a:xfrm>
            <a:off x="3452252" y="1471667"/>
            <a:ext cx="2106000" cy="21060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1"/>
          <p:cNvSpPr/>
          <p:nvPr/>
        </p:nvSpPr>
        <p:spPr>
          <a:xfrm rot="5400000">
            <a:off x="3604036" y="1471667"/>
            <a:ext cx="2106000" cy="21060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1"/>
          <p:cNvSpPr/>
          <p:nvPr/>
        </p:nvSpPr>
        <p:spPr>
          <a:xfrm rot="10800000">
            <a:off x="3604036" y="1624629"/>
            <a:ext cx="2106000" cy="21060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1"/>
          <p:cNvSpPr/>
          <p:nvPr/>
        </p:nvSpPr>
        <p:spPr>
          <a:xfrm rot="-5400000">
            <a:off x="3452252" y="1624629"/>
            <a:ext cx="2106000" cy="21060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1"/>
          <p:cNvSpPr/>
          <p:nvPr/>
        </p:nvSpPr>
        <p:spPr>
          <a:xfrm>
            <a:off x="3937095" y="1910953"/>
            <a:ext cx="302418" cy="3842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dirty="0">
                <a:solidFill>
                  <a:schemeClr val="lt1"/>
                </a:solidFill>
                <a:latin typeface="Montserrat" panose="00000500000000000000" pitchFamily="50" charset="0"/>
              </a:rPr>
              <a:t>L</a:t>
            </a:r>
            <a:endParaRPr b="0" i="0" dirty="0">
              <a:ln>
                <a:noFill/>
              </a:ln>
              <a:solidFill>
                <a:schemeClr val="lt1"/>
              </a:solidFill>
              <a:latin typeface="Montserrat" panose="00000500000000000000" pitchFamily="50" charset="0"/>
            </a:endParaRPr>
          </a:p>
        </p:txBody>
      </p:sp>
      <p:sp>
        <p:nvSpPr>
          <p:cNvPr id="439" name="Google Shape;439;p41"/>
          <p:cNvSpPr/>
          <p:nvPr/>
        </p:nvSpPr>
        <p:spPr>
          <a:xfrm>
            <a:off x="4837284" y="1941625"/>
            <a:ext cx="380982" cy="3535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dirty="0">
                <a:solidFill>
                  <a:schemeClr val="lt1"/>
                </a:solidFill>
                <a:latin typeface="Montserrat" panose="00000500000000000000" pitchFamily="50" charset="0"/>
              </a:rPr>
              <a:t>G</a:t>
            </a:r>
            <a:endParaRPr dirty="0">
              <a:solidFill>
                <a:schemeClr val="lt1"/>
              </a:solidFill>
              <a:latin typeface="Montserrat" panose="00000500000000000000" pitchFamily="50" charset="0"/>
            </a:endParaRPr>
          </a:p>
        </p:txBody>
      </p:sp>
      <p:sp>
        <p:nvSpPr>
          <p:cNvPr id="440" name="Google Shape;440;p41"/>
          <p:cNvSpPr/>
          <p:nvPr/>
        </p:nvSpPr>
        <p:spPr>
          <a:xfrm>
            <a:off x="3906960" y="2874906"/>
            <a:ext cx="372372" cy="3852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de-DE" dirty="0">
                <a:solidFill>
                  <a:schemeClr val="lt1"/>
                </a:solidFill>
                <a:latin typeface="Montserrat" panose="00000500000000000000" pitchFamily="50" charset="0"/>
              </a:rPr>
              <a:t>B</a:t>
            </a:r>
            <a:endParaRPr b="0" i="0" dirty="0">
              <a:ln>
                <a:noFill/>
              </a:ln>
              <a:solidFill>
                <a:schemeClr val="lt1"/>
              </a:solidFill>
              <a:latin typeface="Montserrat" panose="00000500000000000000" pitchFamily="50" charset="0"/>
            </a:endParaRPr>
          </a:p>
        </p:txBody>
      </p:sp>
      <p:sp>
        <p:nvSpPr>
          <p:cNvPr id="441" name="Google Shape;441;p41"/>
          <p:cNvSpPr/>
          <p:nvPr/>
        </p:nvSpPr>
        <p:spPr>
          <a:xfrm>
            <a:off x="4837284" y="2874906"/>
            <a:ext cx="379906" cy="3987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Montserrat" panose="00000500000000000000" pitchFamily="50" charset="0"/>
              </a:rPr>
              <a:t>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solidFill>
                  <a:schemeClr val="bg2"/>
                </a:solidFill>
                <a:latin typeface="Montserrat" panose="00000500000000000000" pitchFamily="50" charset="0"/>
              </a:rPr>
              <a:t>LGBTQIA*+ </a:t>
            </a: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61043" y="1017134"/>
            <a:ext cx="8221915" cy="25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de-DE" altLang="de-DE" sz="2000" b="1" dirty="0"/>
              <a:t>Recht wird gefordert, die eigene Sexualität auszuleben, über Homosexualität hinausgehend</a:t>
            </a:r>
          </a:p>
          <a:p>
            <a:pPr lvl="0" eaLnBrk="0" fontAlgn="base" hangingPunct="0"/>
            <a:r>
              <a:rPr lang="de-DE" altLang="de-DE" sz="2000" dirty="0"/>
              <a:t>Abkürzung „LGB“ wurde um das „T“ für Transgender ergänzt</a:t>
            </a:r>
          </a:p>
          <a:p>
            <a:pPr lvl="0"/>
            <a:r>
              <a:rPr lang="de-DE" altLang="de-DE" sz="2000" dirty="0"/>
              <a:t>Mit der Sammelbewegung queerer Personen kam das „Q“ dazu</a:t>
            </a:r>
          </a:p>
          <a:p>
            <a:pPr lvl="0"/>
            <a:r>
              <a:rPr lang="de-DE" altLang="de-DE" sz="2000" dirty="0"/>
              <a:t>Das „I“ steht für intergeschlechtliche Personen und das „A“ für asexuelle oder </a:t>
            </a:r>
            <a:r>
              <a:rPr lang="de-DE" altLang="de-DE" sz="2000" dirty="0" err="1"/>
              <a:t>agender</a:t>
            </a:r>
            <a:r>
              <a:rPr lang="de-DE" altLang="de-DE" sz="2000" dirty="0"/>
              <a:t> Personen </a:t>
            </a:r>
          </a:p>
          <a:p>
            <a:pPr lvl="0"/>
            <a:r>
              <a:rPr lang="de-DE" altLang="de-DE" sz="2000" dirty="0"/>
              <a:t>Das + und der * gelten als Platzhalter für weitere Geschlechtsidentitäten</a:t>
            </a:r>
            <a:endParaRPr lang="de-DE" sz="2000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6B9488-BE2F-43DC-8591-65516668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7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32140" y="615084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solidFill>
                  <a:schemeClr val="bg2"/>
                </a:solidFill>
                <a:latin typeface="Montserrat" panose="00000500000000000000" pitchFamily="50" charset="0"/>
              </a:rPr>
              <a:t>Was bedeutet queer?</a:t>
            </a: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de-DE" sz="2000" dirty="0"/>
              <a:t>Queer ist ein Sammelbegriff für Menschen, die aus dem hetero-sexuellen Raster fallen oder sich nicht mit einer bestimmten Geschlechteridentität zuordnen.</a:t>
            </a:r>
          </a:p>
          <a:p>
            <a:endParaRPr lang="de-DE" sz="1800" dirty="0">
              <a:solidFill>
                <a:srgbClr val="20212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6B9488-BE2F-43DC-8591-65516668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ctrTitle" idx="4294967295"/>
          </p:nvPr>
        </p:nvSpPr>
        <p:spPr>
          <a:xfrm>
            <a:off x="855300" y="199734"/>
            <a:ext cx="7433400" cy="78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5"/>
                </a:solidFill>
                <a:latin typeface="Montserrat" panose="00000500000000000000" pitchFamily="50" charset="0"/>
              </a:rPr>
              <a:t>Die Vergangenheit</a:t>
            </a:r>
            <a:endParaRPr sz="4400" dirty="0">
              <a:solidFill>
                <a:schemeClr val="accent5"/>
              </a:solidFill>
              <a:latin typeface="Montserrat" panose="00000500000000000000" pitchFamily="50" charset="0"/>
            </a:endParaRP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4294967295"/>
          </p:nvPr>
        </p:nvSpPr>
        <p:spPr>
          <a:xfrm>
            <a:off x="855300" y="932873"/>
            <a:ext cx="7433400" cy="4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800"/>
              </a:spcAft>
              <a:buNone/>
            </a:pPr>
            <a:r>
              <a:rPr lang="de-DE" dirty="0"/>
              <a:t>Die Geschichte der Schwulenrechtsbewegung</a:t>
            </a:r>
            <a:endParaRPr sz="2400" dirty="0"/>
          </a:p>
        </p:txBody>
      </p:sp>
      <p:sp>
        <p:nvSpPr>
          <p:cNvPr id="234" name="Google Shape;234;p28"/>
          <p:cNvSpPr txBox="1">
            <a:spLocks noGrp="1"/>
          </p:cNvSpPr>
          <p:nvPr>
            <p:ph type="ctrTitle" idx="4294967295"/>
          </p:nvPr>
        </p:nvSpPr>
        <p:spPr>
          <a:xfrm>
            <a:off x="855300" y="2343135"/>
            <a:ext cx="7433400" cy="78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1"/>
                </a:solidFill>
                <a:latin typeface="Montserrat" panose="00000500000000000000" pitchFamily="50" charset="0"/>
              </a:rPr>
              <a:t>Die Zukunft</a:t>
            </a:r>
            <a:endParaRPr sz="4400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235" name="Google Shape;235;p28"/>
          <p:cNvSpPr txBox="1">
            <a:spLocks noGrp="1"/>
          </p:cNvSpPr>
          <p:nvPr>
            <p:ph type="subTitle" idx="4294967295"/>
          </p:nvPr>
        </p:nvSpPr>
        <p:spPr>
          <a:xfrm>
            <a:off x="855300" y="3076274"/>
            <a:ext cx="7433400" cy="4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800"/>
              </a:spcAft>
              <a:buNone/>
            </a:pPr>
            <a:r>
              <a:rPr lang="de-DE" dirty="0"/>
              <a:t>LGBTIQ-Gleichstellungsstrategie 2020-2025</a:t>
            </a:r>
            <a:endParaRPr sz="2400" dirty="0"/>
          </a:p>
        </p:txBody>
      </p:sp>
      <p:sp>
        <p:nvSpPr>
          <p:cNvPr id="236" name="Google Shape;236;p28"/>
          <p:cNvSpPr txBox="1">
            <a:spLocks noGrp="1"/>
          </p:cNvSpPr>
          <p:nvPr>
            <p:ph type="ctrTitle" idx="4294967295"/>
          </p:nvPr>
        </p:nvSpPr>
        <p:spPr>
          <a:xfrm>
            <a:off x="855300" y="1271435"/>
            <a:ext cx="7433400" cy="78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  <a:latin typeface="Montserrat" panose="00000500000000000000" pitchFamily="50" charset="0"/>
              </a:rPr>
              <a:t>Die Gegenwart</a:t>
            </a:r>
            <a:endParaRPr sz="4400" dirty="0">
              <a:solidFill>
                <a:schemeClr val="accent6"/>
              </a:solidFill>
              <a:latin typeface="Montserrat" panose="00000500000000000000" pitchFamily="50" charset="0"/>
            </a:endParaRPr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4294967295"/>
          </p:nvPr>
        </p:nvSpPr>
        <p:spPr>
          <a:xfrm>
            <a:off x="855300" y="2004573"/>
            <a:ext cx="7433400" cy="4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 dirty="0"/>
              <a:t>Rainbow Europe – Jahresbericht 2021</a:t>
            </a:r>
            <a:endParaRPr sz="2400" dirty="0"/>
          </a:p>
        </p:txBody>
      </p:sp>
      <p:sp>
        <p:nvSpPr>
          <p:cNvPr id="238" name="Google Shape;238;p28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2764200" y="1406550"/>
            <a:ext cx="3615600" cy="116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/>
                </a:solidFill>
                <a:latin typeface="Montserrat" panose="00000500000000000000" pitchFamily="50" charset="0"/>
              </a:rPr>
              <a:t>Die Vergangenheit</a:t>
            </a:r>
            <a:endParaRPr sz="3600" dirty="0">
              <a:solidFill>
                <a:schemeClr val="accent5"/>
              </a:solidFill>
              <a:latin typeface="Montserrat" panose="00000500000000000000" pitchFamily="50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3016500" y="2668775"/>
            <a:ext cx="3111000" cy="8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</a:pPr>
            <a:r>
              <a:rPr lang="de-DE" sz="2000" dirty="0"/>
              <a:t>Die Geschichte der Schwulenrechtsbewegung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solidFill>
                  <a:schemeClr val="bg2"/>
                </a:solidFill>
                <a:latin typeface="Montserrat" panose="00000500000000000000" pitchFamily="50" charset="0"/>
              </a:rPr>
              <a:t>LGBT in der Vergangenheit</a:t>
            </a: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sz="2000" dirty="0"/>
              <a:t>Homosexuelles Verhalten in den meisten europäischen Ländern = </a:t>
            </a:r>
            <a:r>
              <a:rPr lang="de-DE" sz="2000" b="1" dirty="0"/>
              <a:t>Kapitalverbrechen</a:t>
            </a:r>
            <a:endParaRPr lang="de-DE" sz="2000" dirty="0"/>
          </a:p>
          <a:p>
            <a:pPr lvl="0"/>
            <a:r>
              <a:rPr lang="de-DE" sz="2000" b="1" dirty="0"/>
              <a:t>Hinrichtung</a:t>
            </a:r>
            <a:r>
              <a:rPr lang="de-DE" sz="2000" dirty="0"/>
              <a:t> homosexueller Männern in ganz Europa </a:t>
            </a:r>
          </a:p>
          <a:p>
            <a:pPr lvl="0"/>
            <a:r>
              <a:rPr lang="de-DE" sz="2000" dirty="0"/>
              <a:t>Lesben erlitten Verfolgung und Hinrichtung</a:t>
            </a: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06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855300" y="1550832"/>
            <a:ext cx="7433400" cy="25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sz="2000" dirty="0"/>
              <a:t>Polen im Jahr </a:t>
            </a:r>
            <a:r>
              <a:rPr lang="de-DE" sz="2000" b="1" dirty="0"/>
              <a:t>1966:</a:t>
            </a:r>
            <a:r>
              <a:rPr lang="de-DE" sz="2000" dirty="0"/>
              <a:t> Homosexualität wird nicht als </a:t>
            </a:r>
            <a:r>
              <a:rPr lang="de-DE" sz="2000" b="1" dirty="0"/>
              <a:t>Verbrechen</a:t>
            </a:r>
            <a:r>
              <a:rPr lang="de-DE" sz="2000" dirty="0"/>
              <a:t> definiert</a:t>
            </a:r>
          </a:p>
          <a:p>
            <a:pPr lvl="0"/>
            <a:r>
              <a:rPr lang="de-DE" sz="2000" dirty="0"/>
              <a:t>Türkei: Homosexualität seit </a:t>
            </a:r>
            <a:r>
              <a:rPr lang="de-DE" sz="2000" b="1" dirty="0"/>
              <a:t>1858</a:t>
            </a:r>
            <a:r>
              <a:rPr lang="de-DE" sz="2000" dirty="0"/>
              <a:t> legal</a:t>
            </a:r>
          </a:p>
          <a:p>
            <a:pPr lvl="0"/>
            <a:r>
              <a:rPr lang="de-DE" sz="2000" dirty="0"/>
              <a:t>In Deutschland wurde Homosexualität lange Zeit hart </a:t>
            </a:r>
            <a:r>
              <a:rPr lang="de-DE" sz="2000" b="1" dirty="0"/>
              <a:t>bestraft</a:t>
            </a:r>
            <a:endParaRPr lang="de-DE" sz="2000" dirty="0"/>
          </a:p>
          <a:p>
            <a:r>
              <a:rPr lang="de-DE" sz="2000" dirty="0"/>
              <a:t>Schwulenrechtsbewegung </a:t>
            </a:r>
            <a:r>
              <a:rPr lang="de-DE" sz="2000" b="1" dirty="0"/>
              <a:t>1969 </a:t>
            </a:r>
          </a:p>
          <a:p>
            <a:pPr lvl="0"/>
            <a:endParaRPr lang="de-DE"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Google Shape;95;p17">
            <a:extLst>
              <a:ext uri="{FF2B5EF4-FFF2-40B4-BE49-F238E27FC236}">
                <a16:creationId xmlns:a16="http://schemas.microsoft.com/office/drawing/2014/main" id="{5BFFDCF5-7113-4D22-AE86-693939973F7D}"/>
              </a:ext>
            </a:extLst>
          </p:cNvPr>
          <p:cNvSpPr txBox="1">
            <a:spLocks/>
          </p:cNvSpPr>
          <p:nvPr/>
        </p:nvSpPr>
        <p:spPr>
          <a:xfrm>
            <a:off x="855299" y="1006968"/>
            <a:ext cx="7973655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 b="0" i="0" u="none" strike="noStrike" cap="none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r>
              <a:rPr lang="en" sz="3600" dirty="0">
                <a:sym typeface="Inria Sans"/>
              </a:rPr>
              <a:t>🔑</a:t>
            </a:r>
            <a:r>
              <a:rPr lang="en" dirty="0">
                <a:solidFill>
                  <a:schemeClr val="bg2"/>
                </a:solidFill>
                <a:latin typeface="Montserrat" panose="00000500000000000000" pitchFamily="50" charset="0"/>
                <a:sym typeface="Inria Sans"/>
              </a:rPr>
              <a:t>- </a:t>
            </a:r>
            <a:r>
              <a:rPr lang="de-DE" dirty="0" err="1">
                <a:solidFill>
                  <a:schemeClr val="bg2"/>
                </a:solidFill>
                <a:latin typeface="Montserrat" panose="00000500000000000000" pitchFamily="50" charset="0"/>
              </a:rPr>
              <a:t>facts</a:t>
            </a:r>
            <a:r>
              <a:rPr lang="de-DE" dirty="0">
                <a:solidFill>
                  <a:schemeClr val="bg2"/>
                </a:solidFill>
                <a:latin typeface="Montserrat" panose="00000500000000000000" pitchFamily="50" charset="0"/>
              </a:rPr>
              <a:t>: Deutschland und Nachbarländer</a:t>
            </a:r>
          </a:p>
        </p:txBody>
      </p:sp>
    </p:spTree>
    <p:extLst>
      <p:ext uri="{BB962C8B-B14F-4D97-AF65-F5344CB8AC3E}">
        <p14:creationId xmlns:p14="http://schemas.microsoft.com/office/powerpoint/2010/main" val="4221385093"/>
      </p:ext>
    </p:extLst>
  </p:cSld>
  <p:clrMapOvr>
    <a:masterClrMapping/>
  </p:clrMapOvr>
</p:sld>
</file>

<file path=ppt/theme/theme1.xml><?xml version="1.0" encoding="utf-8"?>
<a:theme xmlns:a="http://schemas.openxmlformats.org/drawingml/2006/main" name="Sebastian template">
  <a:themeElements>
    <a:clrScheme name="Custom 347">
      <a:dk1>
        <a:srgbClr val="2C3242"/>
      </a:dk1>
      <a:lt1>
        <a:srgbClr val="FFFFFF"/>
      </a:lt1>
      <a:dk2>
        <a:srgbClr val="918899"/>
      </a:dk2>
      <a:lt2>
        <a:srgbClr val="EFEDF1"/>
      </a:lt2>
      <a:accent1>
        <a:srgbClr val="7F67B6"/>
      </a:accent1>
      <a:accent2>
        <a:srgbClr val="6A8BE2"/>
      </a:accent2>
      <a:accent3>
        <a:srgbClr val="7FC29D"/>
      </a:accent3>
      <a:accent4>
        <a:srgbClr val="FCCA39"/>
      </a:accent4>
      <a:accent5>
        <a:srgbClr val="F98C32"/>
      </a:accent5>
      <a:accent6>
        <a:srgbClr val="E63350"/>
      </a:accent6>
      <a:hlink>
        <a:srgbClr val="7F67B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Bildschirmpräsentation (16:9)</PresentationFormat>
  <Paragraphs>96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Inria Sans Light</vt:lpstr>
      <vt:lpstr>Inria Sans</vt:lpstr>
      <vt:lpstr>Damion</vt:lpstr>
      <vt:lpstr>Arial</vt:lpstr>
      <vt:lpstr>Montserrat</vt:lpstr>
      <vt:lpstr>Sebastian template</vt:lpstr>
      <vt:lpstr>LGBTQ+ Rechte in Europa</vt:lpstr>
      <vt:lpstr>PowerPoint-Präsentation</vt:lpstr>
      <vt:lpstr>LGBT ist die Abkürzung für:</vt:lpstr>
      <vt:lpstr>LGBTQIA*+ </vt:lpstr>
      <vt:lpstr>Was bedeutet queer?</vt:lpstr>
      <vt:lpstr>Die Vergangenheit</vt:lpstr>
      <vt:lpstr>Die Vergangenheit</vt:lpstr>
      <vt:lpstr>LGBT in der Vergangenheit</vt:lpstr>
      <vt:lpstr>PowerPoint-Präsentation</vt:lpstr>
      <vt:lpstr>🔑- facts: Deutschland und Nachbarländer</vt:lpstr>
      <vt:lpstr>Die Gegenwart</vt:lpstr>
      <vt:lpstr>PowerPoint-Präsentation</vt:lpstr>
      <vt:lpstr>Rechtliche, politische und soziale Entwicklungen</vt:lpstr>
      <vt:lpstr>Rechtliche, politische und soziale Entwicklungen</vt:lpstr>
      <vt:lpstr>Die Zukunft</vt:lpstr>
      <vt:lpstr>Allererste LGBTIQ-Strategie der EU</vt:lpstr>
      <vt:lpstr>PowerPoint-Präsentation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LGBTQ+ Rechte in Europa</dc:title>
  <dc:creator>Eckhardt, Jasmin</dc:creator>
  <cp:lastModifiedBy>Marzena Wosch</cp:lastModifiedBy>
  <cp:revision>50</cp:revision>
  <dcterms:modified xsi:type="dcterms:W3CDTF">2022-04-26T15:43:54Z</dcterms:modified>
</cp:coreProperties>
</file>