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7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60543F-C6AC-4A94-9181-2A0B47128E40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B4411EF-09CB-4E62-A9ED-59F7AB2BB401}" type="datetime1">
              <a:rPr lang="de-DE" smtClean="0"/>
              <a:t>28.03.2022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"/>
              <a:t>Textmasterformate durch Klicken bearbeiten</a:t>
            </a:r>
            <a:endParaRPr lang="en-US"/>
          </a:p>
          <a:p>
            <a:pPr lvl="1" rtl="0"/>
            <a:r>
              <a:rPr lang="de"/>
              <a:t>Zweite Ebene</a:t>
            </a:r>
          </a:p>
          <a:p>
            <a:pPr lvl="2" rtl="0"/>
            <a:r>
              <a:rPr lang="de"/>
              <a:t>Dritte Ebene</a:t>
            </a:r>
          </a:p>
          <a:p>
            <a:pPr lvl="3" rtl="0"/>
            <a:r>
              <a:rPr lang="de"/>
              <a:t>Vierte Ebene</a:t>
            </a:r>
          </a:p>
          <a:p>
            <a:pPr lvl="4" rtl="0"/>
            <a:r>
              <a:rPr lang="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de-DE"/>
              <a:t>Master-Untertitelformat bearbeiten</a:t>
            </a:r>
            <a:endParaRPr lang="en-US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8F8EF-9461-4DB5-8DE8-65F0C8AF5E0D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B84E5B-C9E8-4DB6-BA34-0E271B709DFA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50C74D-3EC7-4807-8009-B91685601A76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E6A76B-C923-49BD-ABE7-ADE768C6F571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D334EC-5459-4A98-AF88-01FD6D7BAF6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F56688-ED28-473C-871E-9EEF4BB0D1F0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110680-7D80-41F3-804A-113A4CB11D73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7F7112-C41D-45A5-B762-BC15064583EE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1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1CFE5CD5-4320-48E9-85AB-4E68C78D0837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4B989E5A-44CF-486A-A324-E4C01361A073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e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de"/>
              <a:t>Textmasterformate durch Klicken bearbeiten</a:t>
            </a:r>
          </a:p>
          <a:p>
            <a:pPr lvl="1" rtl="0"/>
            <a:r>
              <a:rPr lang="de"/>
              <a:t>Zweite Ebene</a:t>
            </a:r>
          </a:p>
          <a:p>
            <a:pPr lvl="2" rtl="0"/>
            <a:r>
              <a:rPr lang="de"/>
              <a:t>Dritte Ebene</a:t>
            </a:r>
          </a:p>
          <a:p>
            <a:pPr lvl="3" rtl="0"/>
            <a:r>
              <a:rPr lang="de"/>
              <a:t>Vierte Ebene</a:t>
            </a:r>
          </a:p>
          <a:p>
            <a:pPr lvl="4" rtl="0"/>
            <a:r>
              <a:rPr lang="de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C5518B76-3D47-40C3-B678-8969E3806FFF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e.statista.com/infografik/13808/bevoelkerungsstand-und--vorausberechnung-in-deutschland/" TargetMode="External"/><Relationship Id="rId2" Type="http://schemas.openxmlformats.org/officeDocument/2006/relationships/hyperlink" Target="https://www.tagesschau.de/ausland/eu-politik-wichtigste-probleme-101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mwi.de/Redaktion/DE/Artikel/Europa/eu-binnenmarkt.html" TargetMode="External"/><Relationship Id="rId4" Type="http://schemas.openxmlformats.org/officeDocument/2006/relationships/hyperlink" Target="https://op.europa.eu/webpub/com/eu-and-me/de/HOW_IS_THE_EU_RELEVANT_TO_YOUR_DAILY_LIF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.europa.eu/webpub/com/eu-and-me/de/HOW_IS_THE_EU_RELEVANT_TO_YOUR_DAILY_LIFE.html" TargetMode="External"/><Relationship Id="rId2" Type="http://schemas.openxmlformats.org/officeDocument/2006/relationships/hyperlink" Target="https://www.juraforum.de/lexikon/schengener-abkomm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uropa.eu/webpub/com/eu-and-me/de/HOW_IS_THE_EU_RELEVANT_TO_YOUR_DAILY_LIF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uropa.eu/webpub/com/eu-and-me/de/HOW_IS_THE_EU_RELEVANT_TO_YOUR_DAILY_LIF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uropa.eu/webpub/com/eu-and-me/de/HOW_IS_THE_EU_RELEVANT_TO_YOUR_DAILY_LIF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uropa.eu/webpub/com/eu-and-me/de/HOW_IS_THE_EU_RELEVANT_TO_YOUR_DAILY_LIF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uropa.eu/webpub/com/eu-and-me/de/HOW_IS_THE_EU_RELEVANT_TO_YOUR_DAILY_LIF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/>
          <a:p>
            <a:pPr rtl="0"/>
            <a:r>
              <a:rPr lang="de" sz="2900" dirty="0"/>
              <a:t>Unser Alltag in der EU und was wir uns für die Zukunft wünschen</a:t>
            </a:r>
          </a:p>
        </p:txBody>
      </p:sp>
      <p:pic>
        <p:nvPicPr>
          <p:cNvPr id="1026" name="Picture 2" descr="Europäische Union – Wikipedia">
            <a:extLst>
              <a:ext uri="{FF2B5EF4-FFF2-40B4-BE49-F238E27FC236}">
                <a16:creationId xmlns:a16="http://schemas.microsoft.com/office/drawing/2014/main" id="{15710C39-5122-4D31-A853-C563BE5C35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9" r="13545" b="2"/>
          <a:stretch/>
        </p:blipFill>
        <p:spPr bwMode="auto">
          <a:xfrm>
            <a:off x="5458984" y="812799"/>
            <a:ext cx="5928344" cy="529475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Untertitel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rtlCol="0">
            <a:normAutofit/>
          </a:bodyPr>
          <a:lstStyle/>
          <a:p>
            <a:pPr rtl="0"/>
            <a:r>
              <a:rPr lang="de" dirty="0"/>
              <a:t>Eine Projektarbeit von Max Herr und Lea Tomczak (C19A)</a:t>
            </a:r>
          </a:p>
        </p:txBody>
      </p:sp>
      <p:sp>
        <p:nvSpPr>
          <p:cNvPr id="71" name="Date Placeholder 4">
            <a:extLst>
              <a:ext uri="{FF2B5EF4-FFF2-40B4-BE49-F238E27FC236}">
                <a16:creationId xmlns:a16="http://schemas.microsoft.com/office/drawing/2014/main" id="{C15CF364-D6A8-4BB8-88BD-74DEEB0954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1CFE5CD5-4320-48E9-85AB-4E68C78D0837}" type="datetime1">
              <a:rPr lang="de-DE" smtClean="0"/>
              <a:pPr rtl="0">
                <a:spcAft>
                  <a:spcPts val="600"/>
                </a:spcAft>
              </a:pPr>
              <a:t>28.03.2022</a:t>
            </a:fld>
            <a:endParaRPr lang="en-US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243EB7C-26D3-47F9-8C0C-8197AD48398F}"/>
              </a:ext>
            </a:extLst>
          </p:cNvPr>
          <p:cNvSpPr txBox="1"/>
          <p:nvPr/>
        </p:nvSpPr>
        <p:spPr>
          <a:xfrm>
            <a:off x="4755818" y="644652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Bild: https://de.wikipedia.org/wiki/Europ%C3%A4ische_Union</a:t>
            </a:r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A97ED6-FB47-4908-BD48-2401349A1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Klima- und Umweltschutz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9F20-2825-4E4B-81C7-ADA39BEE8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Die Treibhausemissionen müssen gesenkt werden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Effizientere Energienutzung und Müllverwertung muss angestrebt werden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Die Klimakrise hat in den letzten 40 Jahren 400 Milliarden € gekostet 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>
              <a:buNone/>
            </a:pPr>
            <a:r>
              <a:rPr lang="de-DE" dirty="0"/>
              <a:t>Ziel: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Treibhausemissionen senken bis 2030 um mind. 55%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Erneuerbare Energien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C9446D-EE25-4224-872A-E1A4B2EF1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99127D8-6EE6-4EBF-AD6F-6108524D4EC7}"/>
              </a:ext>
            </a:extLst>
          </p:cNvPr>
          <p:cNvSpPr txBox="1"/>
          <p:nvPr/>
        </p:nvSpPr>
        <p:spPr>
          <a:xfrm>
            <a:off x="962025" y="6448981"/>
            <a:ext cx="813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https://www.tagesschau.de/ausland/eu-politik-wichtigste-probleme-101.html</a:t>
            </a:r>
          </a:p>
        </p:txBody>
      </p:sp>
    </p:spTree>
    <p:extLst>
      <p:ext uri="{BB962C8B-B14F-4D97-AF65-F5344CB8AC3E}">
        <p14:creationId xmlns:p14="http://schemas.microsoft.com/office/powerpoint/2010/main" val="416623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BBD4E-956C-4963-8235-D38AAC2C1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Gleichstellung der Geschlechter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26456F-BB1F-40FA-87B9-212EE63F6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79626"/>
            <a:ext cx="10058400" cy="408304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Zugang zu Bildung, finanziellen Mitteln oder auch in eine Führungsposition zu kommen ist in der EU immer noch nicht vom Geschlecht unabhängig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In Griechenland liegt der </a:t>
            </a:r>
            <a:r>
              <a:rPr lang="de-DE" b="0" i="0" dirty="0">
                <a:solidFill>
                  <a:srgbClr val="33322F"/>
                </a:solidFill>
                <a:effectLst/>
                <a:latin typeface="Thesis"/>
              </a:rPr>
              <a:t>Gender </a:t>
            </a:r>
            <a:r>
              <a:rPr lang="de-DE" b="0" i="0" dirty="0" err="1">
                <a:solidFill>
                  <a:srgbClr val="33322F"/>
                </a:solidFill>
                <a:effectLst/>
                <a:latin typeface="Thesis"/>
              </a:rPr>
              <a:t>Equality</a:t>
            </a:r>
            <a:r>
              <a:rPr lang="de-DE" b="0" i="0" dirty="0">
                <a:solidFill>
                  <a:srgbClr val="33322F"/>
                </a:solidFill>
                <a:effectLst/>
                <a:latin typeface="Thesis"/>
              </a:rPr>
              <a:t> Index gerade mal bei 50 %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3322F"/>
                </a:solidFill>
                <a:latin typeface="Thesis"/>
              </a:rPr>
              <a:t>Schweden ist das emanzipierteste Land der EU mit 80%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3322F"/>
                </a:solidFill>
                <a:latin typeface="Thesis"/>
              </a:rPr>
              <a:t>In Deutschland liegt dieser bei 68,6%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>
              <a:solidFill>
                <a:srgbClr val="33322F"/>
              </a:solidFill>
              <a:latin typeface="Thesis"/>
            </a:endParaRPr>
          </a:p>
          <a:p>
            <a:pPr marL="0" indent="0">
              <a:buNone/>
            </a:pPr>
            <a:r>
              <a:rPr lang="de-DE" dirty="0">
                <a:solidFill>
                  <a:srgbClr val="33322F"/>
                </a:solidFill>
                <a:latin typeface="Thesis"/>
              </a:rPr>
              <a:t>Ziel: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3322F"/>
                </a:solidFill>
                <a:latin typeface="Thesis"/>
              </a:rPr>
              <a:t>Schließung der Lohnlücke zwischen Männern und Frauen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3322F"/>
                </a:solidFill>
                <a:latin typeface="Thesis"/>
              </a:rPr>
              <a:t>Mehr Frauen sollen zur Entscheidungsträgerin gemacht werden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Gezielt gegen frauenfeindliche Gewalt vorgehen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CA63B3-436D-4089-8CBF-2E96397D8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C983BCD-7829-43B5-9F09-E9216069C642}"/>
              </a:ext>
            </a:extLst>
          </p:cNvPr>
          <p:cNvSpPr txBox="1"/>
          <p:nvPr/>
        </p:nvSpPr>
        <p:spPr>
          <a:xfrm>
            <a:off x="742950" y="6446838"/>
            <a:ext cx="884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Quelle: https://www.tagesschau.de/ausland/eu-politik-wichtigste-probleme-101.html</a:t>
            </a:r>
          </a:p>
        </p:txBody>
      </p:sp>
    </p:spTree>
    <p:extLst>
      <p:ext uri="{BB962C8B-B14F-4D97-AF65-F5344CB8AC3E}">
        <p14:creationId xmlns:p14="http://schemas.microsoft.com/office/powerpoint/2010/main" val="2601859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3B3438-8681-4E04-8538-4CF80256A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 Demografischen Wandel entgegenwirken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135937-C575-4E8F-8F42-D404690A4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Rasante Alterung der europäischen Bevölkerung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Steigerung der Rentenversicherung, medizinische Behandlungen welche altersbedingt sind,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Immer weniger Pflegekräfte durch den demografischen Wandel </a:t>
            </a:r>
          </a:p>
          <a:p>
            <a:pPr marL="0" indent="0">
              <a:buNone/>
            </a:pPr>
            <a:r>
              <a:rPr lang="de-DE" dirty="0"/>
              <a:t>Ziel: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Die Geburtenrate muss wieder gesteigert werden, z.B. durch gezielte Familienförderung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Bessere Vereinbarkeit von Job und Kind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Evtl. sogar Belohnungen für die Mutterschaft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0C302F-B7BD-4924-B91F-51C47CC2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6C1499-3C01-4423-B6F6-062B19368D60}"/>
              </a:ext>
            </a:extLst>
          </p:cNvPr>
          <p:cNvSpPr txBox="1"/>
          <p:nvPr/>
        </p:nvSpPr>
        <p:spPr>
          <a:xfrm>
            <a:off x="962025" y="6448981"/>
            <a:ext cx="813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https://www.tagesschau.de/ausland/eu-politik-wichtigste-probleme-101.html</a:t>
            </a:r>
          </a:p>
        </p:txBody>
      </p:sp>
    </p:spTree>
    <p:extLst>
      <p:ext uri="{BB962C8B-B14F-4D97-AF65-F5344CB8AC3E}">
        <p14:creationId xmlns:p14="http://schemas.microsoft.com/office/powerpoint/2010/main" val="2846593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3A078-0729-4C98-8836-4DA1DAA96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/>
          <a:p>
            <a:r>
              <a:rPr lang="de-DE" dirty="0"/>
              <a:t>Demografischer Wandel </a:t>
            </a:r>
          </a:p>
        </p:txBody>
      </p:sp>
      <p:pic>
        <p:nvPicPr>
          <p:cNvPr id="2050" name="Picture 2" descr="Infografik: Wie sich die Bevölkerung entwickelt | Statista">
            <a:extLst>
              <a:ext uri="{FF2B5EF4-FFF2-40B4-BE49-F238E27FC236}">
                <a16:creationId xmlns:a16="http://schemas.microsoft.com/office/drawing/2014/main" id="{C4F2C28C-E02E-4F0E-B2EC-954958AB7CC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58984" y="1345291"/>
            <a:ext cx="5928344" cy="422977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052" name="Text Placeholder 3">
            <a:extLst>
              <a:ext uri="{FF2B5EF4-FFF2-40B4-BE49-F238E27FC236}">
                <a16:creationId xmlns:a16="http://schemas.microsoft.com/office/drawing/2014/main" id="{A335333E-5843-42FA-BD34-9FD47237E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342640"/>
            <a:ext cx="3517567" cy="2764915"/>
          </a:xfrm>
        </p:spPr>
        <p:txBody>
          <a:bodyPr/>
          <a:lstStyle/>
          <a:p>
            <a:r>
              <a:rPr lang="en-US" dirty="0"/>
              <a:t>Wenn die Geburtenraten sinken und die Lebenserwartung steigt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1276D7-0A92-4037-89E4-194D4E3BC7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CA5E3BD6-493E-4773-AC13-EE70A9E3F498}" type="datetime1">
              <a:rPr lang="de-DE" smtClean="0"/>
              <a:pPr rtl="0">
                <a:spcAft>
                  <a:spcPts val="600"/>
                </a:spcAft>
              </a:pPr>
              <a:t>28.03.2022</a:t>
            </a:fld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01BD3C-F020-44F2-A4DE-34665B59A3CC}"/>
              </a:ext>
            </a:extLst>
          </p:cNvPr>
          <p:cNvSpPr txBox="1"/>
          <p:nvPr/>
        </p:nvSpPr>
        <p:spPr>
          <a:xfrm>
            <a:off x="4914900" y="5888315"/>
            <a:ext cx="6181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https://de.statista.com/infografik/13808/bevoelkerungsstand-und--vorausberechnung-in-deutschland/</a:t>
            </a:r>
          </a:p>
        </p:txBody>
      </p:sp>
    </p:spTree>
    <p:extLst>
      <p:ext uri="{BB962C8B-B14F-4D97-AF65-F5344CB8AC3E}">
        <p14:creationId xmlns:p14="http://schemas.microsoft.com/office/powerpoint/2010/main" val="3595112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38DA2-E9B4-4713-885E-8D6D4C7A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Digitalisierung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93B3CC-073B-4FD9-AC5D-B0B4AC575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Breitband Internetversorgung in der gesamten EU</a:t>
            </a:r>
          </a:p>
          <a:p>
            <a:pPr marL="0" indent="0">
              <a:buNone/>
            </a:pPr>
            <a:r>
              <a:rPr lang="de-DE" dirty="0"/>
              <a:t>→ um als Standort in der digitalisierten Wirtschaft relevant zu sein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Deutschland befindet sich nur im Mittelfeld in der EU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Ungleichheiten des digitalen Fortschritts führen zu einem Hindernis beim wirtschaftlichen Austausch zwischen den Ländern </a:t>
            </a:r>
          </a:p>
          <a:p>
            <a:pPr marL="0" indent="0">
              <a:buNone/>
            </a:pPr>
            <a:r>
              <a:rPr lang="de-DE" dirty="0"/>
              <a:t>Ziel: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Digitaler Binnenmarkt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Breitbandausbau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Stärkere Einbeziehung von Digitalkonzernen ( z.B. gesponsorte kostenlose WLAN Hotspots)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933758-BBDA-4E79-8EF5-B74B5A7D5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0C7888F-C248-4CD9-8969-A0643E325840}"/>
              </a:ext>
            </a:extLst>
          </p:cNvPr>
          <p:cNvSpPr txBox="1"/>
          <p:nvPr/>
        </p:nvSpPr>
        <p:spPr>
          <a:xfrm>
            <a:off x="962025" y="6448981"/>
            <a:ext cx="813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https://www.tagesschau.de/ausland/eu-politik-wichtigste-probleme-101.html</a:t>
            </a:r>
          </a:p>
        </p:txBody>
      </p:sp>
    </p:spTree>
    <p:extLst>
      <p:ext uri="{BB962C8B-B14F-4D97-AF65-F5344CB8AC3E}">
        <p14:creationId xmlns:p14="http://schemas.microsoft.com/office/powerpoint/2010/main" val="1418251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1AD5D-8D28-4D74-BE60-8F6DFC72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CB5EDA-6984-4247-B2C0-B30A3683C0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dirty="0"/>
              <a:t>Bereicherung für unseren Alltag: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Reisen in der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Medizinische Grundversorgung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Telefonnutzung im Ausland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Sauberes Trinkwasser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Binnenmarkt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DEB438-E88D-4191-A507-2E2C4BA2F5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b="1" dirty="0"/>
              <a:t>Daran sollte die EU arbeiten: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Klima- und Umweltschutz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Gleichstellung der Geschlechter und Sexualität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Demografischer Wandel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Digitalisierung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BF3723-19D0-4C82-9B86-4D2A47185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D334EC-5459-4A98-AF88-01FD6D7BAF6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547C89-C16F-40B8-A485-D830691D3721}"/>
              </a:ext>
            </a:extLst>
          </p:cNvPr>
          <p:cNvSpPr txBox="1"/>
          <p:nvPr/>
        </p:nvSpPr>
        <p:spPr>
          <a:xfrm>
            <a:off x="962025" y="6448981"/>
            <a:ext cx="813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https://www.tagesschau.de/ausland/eu-politik-wichtigste-probleme-101.html</a:t>
            </a:r>
          </a:p>
        </p:txBody>
      </p:sp>
    </p:spTree>
    <p:extLst>
      <p:ext uri="{BB962C8B-B14F-4D97-AF65-F5344CB8AC3E}">
        <p14:creationId xmlns:p14="http://schemas.microsoft.com/office/powerpoint/2010/main" val="3396826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7F8563-4295-449B-8FD2-F64DE14D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Anhangsverzeichnis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CA77D8-F9C3-412E-9CA6-D03465ACD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https://www.tagesschau.de/ausland/eu-politik-wichtigste-probleme-101.html</a:t>
            </a:r>
            <a:endParaRPr lang="de-DE" dirty="0"/>
          </a:p>
          <a:p>
            <a:r>
              <a:rPr lang="de-DE" dirty="0">
                <a:hlinkClick r:id="rId3"/>
              </a:rPr>
              <a:t>https://de.statista.com/infografik/13808/bevoelkerungsstand-und--vorausberechnung-in-deutschland/</a:t>
            </a:r>
            <a:endParaRPr lang="de-DE" dirty="0"/>
          </a:p>
          <a:p>
            <a:r>
              <a:rPr lang="de-DE" dirty="0">
                <a:hlinkClick r:id="rId4"/>
              </a:rPr>
              <a:t>https://op.europa.eu/webpub/com/eu-and-me/de/HOW_IS_THE_EU_RELEVANT_TO_YOUR_DAILY_LIFE.html</a:t>
            </a:r>
            <a:endParaRPr lang="de-DE" dirty="0"/>
          </a:p>
          <a:p>
            <a:r>
              <a:rPr lang="de-DE" dirty="0">
                <a:hlinkClick r:id="rId5"/>
              </a:rPr>
              <a:t>https://www.bmwi.de/Redaktion/DE/Artikel/Europa/eu-binnenmarkt.html</a:t>
            </a:r>
            <a:endParaRPr lang="de-DE" dirty="0"/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2AA9D6-D13E-4291-8E32-C3FEE30D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4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14E40-FA55-4DB7-8D0E-D76FE00E8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Inhaltsverzeichnis 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5B46CC7-68F9-4017-B660-CF367B2D1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9110680-7D80-41F3-804A-113A4CB11D73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D77D74E-B213-470C-9A80-FFD76721F5E3}"/>
              </a:ext>
            </a:extLst>
          </p:cNvPr>
          <p:cNvSpPr txBox="1"/>
          <p:nvPr/>
        </p:nvSpPr>
        <p:spPr>
          <a:xfrm>
            <a:off x="1097280" y="2124075"/>
            <a:ext cx="106184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Reisen in der EU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Gesundheitsversorgung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Telefonnutzung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Trinkwasser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Binnenmarkt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Rückgaberecht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Was wir uns von der EU wünschen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Klima- und Umweltschutz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Gleichstellung der Geschlechter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Demografischer Wandel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Digitalisierung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16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6A897-BE4D-4425-85EF-AE8F914D4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Reisen in der EU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4F2AD3-FBBE-4473-A34B-C3BAF9005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Durch das Schengener Abkommen ( geschlossen am 14.06.1985), können wir zwischen den Ländergrenzen reisen ohne Passkontrolle </a:t>
            </a:r>
          </a:p>
          <a:p>
            <a:pPr marL="0" indent="0">
              <a:buNone/>
            </a:pPr>
            <a:r>
              <a:rPr lang="de-DE" sz="2400" dirty="0"/>
              <a:t>→ ausgenommen sind allerdings </a:t>
            </a:r>
            <a:r>
              <a:rPr lang="de-DE" sz="24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Irland, Kroatien, Rumänien, Bulgarien und Zypern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4D5156"/>
                </a:solidFill>
                <a:latin typeface="arial" panose="020B0604020202020204" pitchFamily="34" charset="0"/>
              </a:rPr>
              <a:t>Dadurch ist das Reisen zwischen den meisten europäischen Ländern sehr einfach geworden </a:t>
            </a:r>
            <a:endParaRPr lang="de-DE" sz="24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EBBEE0-D08A-4D18-B8F4-B1A1A892E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87A3677-1352-444B-9971-CF611854763D}"/>
              </a:ext>
            </a:extLst>
          </p:cNvPr>
          <p:cNvSpPr txBox="1"/>
          <p:nvPr/>
        </p:nvSpPr>
        <p:spPr>
          <a:xfrm>
            <a:off x="750826" y="6442631"/>
            <a:ext cx="86391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</a:t>
            </a:r>
            <a:r>
              <a:rPr lang="de-DE" sz="1200" dirty="0">
                <a:solidFill>
                  <a:schemeClr val="bg1"/>
                </a:solidFill>
                <a:hlinkClick r:id="rId2"/>
              </a:rPr>
              <a:t>https://www.juraforum.de/lexikon/schengener-abkommen</a:t>
            </a:r>
            <a:endParaRPr lang="de-DE" sz="1200" dirty="0">
              <a:solidFill>
                <a:schemeClr val="bg1"/>
              </a:solidFill>
            </a:endParaRPr>
          </a:p>
          <a:p>
            <a:r>
              <a:rPr lang="de-DE" sz="1200" dirty="0">
                <a:hlinkClick r:id="rId3"/>
              </a:rPr>
              <a:t>https://op.europa.eu/webpub/com/eu-and-me/de/HOW_IS_THE_EU_RELEVANT_TO_YOUR_DAILY_LIFE.html</a:t>
            </a:r>
            <a:endParaRPr lang="de-DE" sz="1200" dirty="0"/>
          </a:p>
          <a:p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23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E52D72-F767-4F5C-B006-5DE9DBC54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Gesundheitsversorgung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8D12AF-8D21-4F26-9366-FB7D76DBA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wenn man sich in einem europäischen Land verletzt, z.B. im Urlaub, dann hat man Anspruch auf eine medizinische Versorgung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Es gibt eine europäische Krankenversicherungskarte mit der man Zugang zur medizinischen Versorgung im EU-Ausland hat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F1962-DC2D-41C5-B7C4-4E51EBFF6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DADBE56-B742-4EF4-AD69-F29469BC38E0}"/>
              </a:ext>
            </a:extLst>
          </p:cNvPr>
          <p:cNvSpPr txBox="1"/>
          <p:nvPr/>
        </p:nvSpPr>
        <p:spPr>
          <a:xfrm>
            <a:off x="533400" y="6456363"/>
            <a:ext cx="78200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</a:t>
            </a:r>
            <a:r>
              <a:rPr lang="de-DE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https://op.europa.eu/webpub/com/eu-and-me/de/HOW_IS_THE_EU_RELEVANT_TO_YOUR_DAILY_LIFE.html</a:t>
            </a:r>
            <a:endParaRPr lang="de-DE" sz="1200" dirty="0">
              <a:solidFill>
                <a:schemeClr val="bg1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20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19101-F18E-4A0F-B954-6125CF9D4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Telefonnutzung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B8F8A7-D2DC-479D-8CC1-7C9E45C52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Ist man im Urlaub in einem EU-Land, kann man mittlerweile ohne Angst vor zu hohen Kosten mit seiner Familie in der Heimat telefonieren → durch EU-Vorschriften konnten die Kosten seit 2007 um mehr als 90% gesenkt werden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Seit 2017 wurden die Roaming Gebühren dann endgültig abgeschafft, so dass man im Ausland dasselbe zahlt wie in Deutschland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7AF193-15E4-4006-BB10-98CD90BA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1592BF2-73E3-46C4-B5E5-56DF1FEA63FC}"/>
              </a:ext>
            </a:extLst>
          </p:cNvPr>
          <p:cNvSpPr txBox="1"/>
          <p:nvPr/>
        </p:nvSpPr>
        <p:spPr>
          <a:xfrm>
            <a:off x="609600" y="6442631"/>
            <a:ext cx="6362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</a:t>
            </a:r>
            <a:r>
              <a:rPr lang="de-DE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https://op.europa.eu/webpub/com/eu-and-me/de/HOW_IS_THE_EU_RELEVANT_TO_YOUR_DAILY_LIFE.html</a:t>
            </a:r>
            <a:endParaRPr lang="de-DE" sz="1200" dirty="0">
              <a:solidFill>
                <a:schemeClr val="bg1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662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E438CF-C159-4A9A-871B-F48C20EC1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Trinkwasser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C98273-E102-48DB-A319-3B5A7F2C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Sauberes Trink- und Badewasser in der gesamten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Die EU hat verbindliche Grenzwerte für Luft und- Wasserverschmutzung eingeführt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35D489-337C-4F8C-BFA5-D713878B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B65C5AD-2E16-4510-8145-F3CE798DF212}"/>
              </a:ext>
            </a:extLst>
          </p:cNvPr>
          <p:cNvSpPr txBox="1"/>
          <p:nvPr/>
        </p:nvSpPr>
        <p:spPr>
          <a:xfrm>
            <a:off x="657225" y="6442631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</a:t>
            </a:r>
            <a:r>
              <a:rPr lang="de-DE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https://op.europa.eu/webpub/com/eu-and-me/de/HOW_IS_THE_EU_RELEVANT_TO_YOUR_DAILY_LIFE.html</a:t>
            </a:r>
            <a:endParaRPr lang="de-DE" sz="1200" dirty="0">
              <a:solidFill>
                <a:schemeClr val="bg1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063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1A674-40DA-4A76-BB35-D512B7E7A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Binnenmarkt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ADEBA4-9D72-4C2A-8D0E-0AC4D17B5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Wir können </a:t>
            </a:r>
            <a:r>
              <a:rPr lang="de-DE" b="0" i="0" dirty="0">
                <a:effectLst/>
              </a:rPr>
              <a:t>einkaufen, arbeiten, Dienstleistungen anbieten oder in Anspruch nehmen und investieren kann, wo wir wollen.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</a:rPr>
              <a:t>Beispielsweise ein französischer Käse im Supermarktregal, ein italienischer Pizzeria Wirt in Frankfurt, eine Geldanlage in Dänemark und ein Job in Großbritannien.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50CE0-7D5D-426D-9D71-3D8D81631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FF0AA8E-C7A1-405A-989B-D5AFEF686E4C}"/>
              </a:ext>
            </a:extLst>
          </p:cNvPr>
          <p:cNvSpPr txBox="1"/>
          <p:nvPr/>
        </p:nvSpPr>
        <p:spPr>
          <a:xfrm>
            <a:off x="704850" y="6446838"/>
            <a:ext cx="643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</a:t>
            </a:r>
            <a:r>
              <a:rPr lang="de-DE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https://op.europa.eu/webpub/com/eu-and-me/de/HOW_IS_THE_EU_RELEVANT_TO_YOUR_DAILY_LIFE.html</a:t>
            </a:r>
            <a:endParaRPr lang="de-DE" sz="1200" dirty="0">
              <a:solidFill>
                <a:schemeClr val="bg1"/>
              </a:solidFill>
            </a:endParaRPr>
          </a:p>
          <a:p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80038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E4E4ED-DC6E-4BBE-9AEE-07F664AE2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Rückgaberecht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34496B-4AB9-451E-B6E9-2CE20D548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</a:rPr>
              <a:t>Auch wenn wie Waren nicht in einem Ladengeschäft bestellen oder kaufen, sind Sie durch EU-Recht geschützt.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Man hat</a:t>
            </a:r>
            <a:r>
              <a:rPr lang="de-DE" b="0" i="0" dirty="0">
                <a:effectLst/>
              </a:rPr>
              <a:t> z. B. auch dann die Möglichkeit, es sich anders zu überlegen, wenn Sie ein Abonnement oder einen Vertrag auf der Straße abschließen oder im Internet einkaufen.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</a:rPr>
              <a:t>Wir haben das </a:t>
            </a:r>
            <a:r>
              <a:rPr lang="de-DE" i="0" dirty="0">
                <a:effectLst/>
              </a:rPr>
              <a:t>Recht, innerhalb von 14 Tagen die Bestellung zu stornieren oder die Ware zurückzuschicken.</a:t>
            </a:r>
            <a:endParaRPr lang="de-DE" dirty="0"/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DB8C18-62A1-4D11-B081-8D62DF5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28.03.2022</a:t>
            </a:fld>
            <a:endParaRPr lang="en-US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D656ED9-21FD-4BB9-85F8-FCF1D1039D86}"/>
              </a:ext>
            </a:extLst>
          </p:cNvPr>
          <p:cNvSpPr txBox="1"/>
          <p:nvPr/>
        </p:nvSpPr>
        <p:spPr>
          <a:xfrm>
            <a:off x="838200" y="6442631"/>
            <a:ext cx="5000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</a:t>
            </a:r>
            <a:r>
              <a:rPr lang="de-DE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https://op.europa.eu/webpub/com/eu-and-me/de/HOW_IS_THE_EU_RELEVANT_TO_YOUR_DAILY_LIFE.html</a:t>
            </a:r>
            <a:endParaRPr lang="de-DE" sz="1200" dirty="0">
              <a:solidFill>
                <a:schemeClr val="bg1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6748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F618AF-D730-4807-B472-8B234D99B9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6600" dirty="0"/>
              <a:t>Das wünschen wir uns für die Zukunft der EU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2A981ED-B903-4FCA-8FD1-697669E7A0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367B41-77D6-4C17-BEDB-D390AD55A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58F8EF-9461-4DB5-8DE8-65F0C8AF5E0D}" type="datetime1">
              <a:rPr lang="de-DE" smtClean="0"/>
              <a:t>28.03.2022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131415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85_TF56160789" id="{751E87C0-0771-424F-B154-871FD1501C05}" vid="{2E5C96EF-B3D9-45F0-A93F-C32C56A6DA2C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{DCA60462-BE1A-4F63-9192-4B1018415A5E}tf56160789_win32</Template>
  <TotalTime>0</TotalTime>
  <Words>1055</Words>
  <Application>Microsoft Office PowerPoint</Application>
  <PresentationFormat>Breitbild</PresentationFormat>
  <Paragraphs>120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arial</vt:lpstr>
      <vt:lpstr>Bookman Old Style</vt:lpstr>
      <vt:lpstr>Calibri</vt:lpstr>
      <vt:lpstr>Franklin Gothic Book</vt:lpstr>
      <vt:lpstr>Thesis</vt:lpstr>
      <vt:lpstr>1_RetrospectVTI</vt:lpstr>
      <vt:lpstr>Unser Alltag in der EU und was wir uns für die Zukunft wünschen</vt:lpstr>
      <vt:lpstr>Inhaltsverzeichnis </vt:lpstr>
      <vt:lpstr>Reisen in der EU </vt:lpstr>
      <vt:lpstr>Gesundheitsversorgung </vt:lpstr>
      <vt:lpstr>Telefonnutzung</vt:lpstr>
      <vt:lpstr>Trinkwasser </vt:lpstr>
      <vt:lpstr>Binnenmarkt </vt:lpstr>
      <vt:lpstr>Rückgaberecht </vt:lpstr>
      <vt:lpstr>Das wünschen wir uns für die Zukunft der EU</vt:lpstr>
      <vt:lpstr>Klima- und Umweltschutz</vt:lpstr>
      <vt:lpstr>Gleichstellung der Geschlechter</vt:lpstr>
      <vt:lpstr>Dem Demografischen Wandel entgegenwirken </vt:lpstr>
      <vt:lpstr>Demografischer Wandel </vt:lpstr>
      <vt:lpstr>Digitalisierung </vt:lpstr>
      <vt:lpstr>Fazit</vt:lpstr>
      <vt:lpstr>Anhangsverzeichnis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 Alltag in der EU und was wir uns für die Zukunft wünschen</dc:title>
  <dc:creator>Lea Tomczak</dc:creator>
  <cp:lastModifiedBy>Marzena Wosch</cp:lastModifiedBy>
  <cp:revision>4</cp:revision>
  <dcterms:created xsi:type="dcterms:W3CDTF">2022-02-10T16:11:40Z</dcterms:created>
  <dcterms:modified xsi:type="dcterms:W3CDTF">2022-03-28T12:53:22Z</dcterms:modified>
</cp:coreProperties>
</file>